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8"/>
  </p:notesMasterIdLst>
  <p:handoutMasterIdLst>
    <p:handoutMasterId r:id="rId9"/>
  </p:handoutMasterIdLst>
  <p:sldIdLst>
    <p:sldId id="256" r:id="rId2"/>
    <p:sldId id="261" r:id="rId3"/>
    <p:sldId id="262" r:id="rId4"/>
    <p:sldId id="257" r:id="rId5"/>
    <p:sldId id="259" r:id="rId6"/>
    <p:sldId id="260"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BA"/>
    <a:srgbClr val="D7E4BD"/>
    <a:srgbClr val="FFC455"/>
    <a:srgbClr val="FFD01B"/>
    <a:srgbClr val="FFE70E"/>
    <a:srgbClr val="FFE23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80929" autoAdjust="0"/>
  </p:normalViewPr>
  <p:slideViewPr>
    <p:cSldViewPr snapToGrid="0" snapToObjects="1">
      <p:cViewPr varScale="1">
        <p:scale>
          <a:sx n="43" d="100"/>
          <a:sy n="43" d="100"/>
        </p:scale>
        <p:origin x="1483"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E0AE2A-3E1D-D145-850D-B6E365729245}" type="datetimeFigureOut">
              <a:rPr lang="en-US" smtClean="0"/>
              <a:pPr/>
              <a:t>6/23/2016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FC0D67-54FD-F641-A249-CBEA52B1AFEE}" type="slidenum">
              <a:rPr lang="en-US" smtClean="0"/>
              <a:pPr/>
              <a:t>‹#›</a:t>
            </a:fld>
            <a:endParaRPr lang="en-US" dirty="0"/>
          </a:p>
        </p:txBody>
      </p:sp>
    </p:spTree>
    <p:extLst>
      <p:ext uri="{BB962C8B-B14F-4D97-AF65-F5344CB8AC3E}">
        <p14:creationId xmlns:p14="http://schemas.microsoft.com/office/powerpoint/2010/main" val="3136962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A540AF-D67E-5A40-B8F3-F237A255F1D2}" type="datetimeFigureOut">
              <a:rPr lang="en-US" smtClean="0"/>
              <a:pPr/>
              <a:t>6/23/2016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99A071-023D-DF45-BB71-443F530699A9}" type="slidenum">
              <a:rPr lang="en-US" smtClean="0"/>
              <a:pPr/>
              <a:t>‹#›</a:t>
            </a:fld>
            <a:endParaRPr lang="en-US" dirty="0"/>
          </a:p>
        </p:txBody>
      </p:sp>
    </p:spTree>
    <p:extLst>
      <p:ext uri="{BB962C8B-B14F-4D97-AF65-F5344CB8AC3E}">
        <p14:creationId xmlns:p14="http://schemas.microsoft.com/office/powerpoint/2010/main" val="421936890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These are the overall course </a:t>
            </a:r>
            <a:r>
              <a:rPr lang="en-AU" baseline="0" dirty="0" smtClean="0"/>
              <a:t>objectives. Firstly participants will understand what EAFM is and secondly, be able apply it through developing and implementing an EAFM plan. This course focuses on capture fisheries but all the principles and activities can also apply to aquaculture.</a:t>
            </a:r>
            <a:endParaRPr lang="en-AU" dirty="0"/>
          </a:p>
        </p:txBody>
      </p:sp>
      <p:sp>
        <p:nvSpPr>
          <p:cNvPr id="4" name="Slide Number Placeholder 3"/>
          <p:cNvSpPr>
            <a:spLocks noGrp="1"/>
          </p:cNvSpPr>
          <p:nvPr>
            <p:ph type="sldNum" sz="quarter" idx="10"/>
          </p:nvPr>
        </p:nvSpPr>
        <p:spPr/>
        <p:txBody>
          <a:bodyPr/>
          <a:lstStyle/>
          <a:p>
            <a:fld id="{5E99A071-023D-DF45-BB71-443F530699A9}" type="slidenum">
              <a:rPr lang="en-US" smtClean="0"/>
              <a:pPr/>
              <a:t>4</a:t>
            </a:fld>
            <a:endParaRPr lang="en-US" dirty="0"/>
          </a:p>
        </p:txBody>
      </p:sp>
    </p:spTree>
    <p:extLst>
      <p:ext uri="{BB962C8B-B14F-4D97-AF65-F5344CB8AC3E}">
        <p14:creationId xmlns:p14="http://schemas.microsoft.com/office/powerpoint/2010/main" val="1639094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Self explanatory</a:t>
            </a:r>
            <a:endParaRPr lang="en-AU" dirty="0"/>
          </a:p>
        </p:txBody>
      </p:sp>
      <p:sp>
        <p:nvSpPr>
          <p:cNvPr id="4" name="Slide Number Placeholder 3"/>
          <p:cNvSpPr>
            <a:spLocks noGrp="1"/>
          </p:cNvSpPr>
          <p:nvPr>
            <p:ph type="sldNum" sz="quarter" idx="10"/>
          </p:nvPr>
        </p:nvSpPr>
        <p:spPr/>
        <p:txBody>
          <a:bodyPr/>
          <a:lstStyle/>
          <a:p>
            <a:fld id="{5E99A071-023D-DF45-BB71-443F530699A9}" type="slidenum">
              <a:rPr lang="en-US" smtClean="0"/>
              <a:pPr/>
              <a:t>5</a:t>
            </a:fld>
            <a:endParaRPr lang="en-US" dirty="0"/>
          </a:p>
        </p:txBody>
      </p:sp>
    </p:spTree>
    <p:extLst>
      <p:ext uri="{BB962C8B-B14F-4D97-AF65-F5344CB8AC3E}">
        <p14:creationId xmlns:p14="http://schemas.microsoft.com/office/powerpoint/2010/main" val="2486291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Refer</a:t>
            </a:r>
            <a:r>
              <a:rPr lang="en-US" baseline="0" dirty="0" smtClean="0"/>
              <a:t> participants to hard copy (Introduction section in handbook) and run through the </a:t>
            </a:r>
            <a:r>
              <a:rPr lang="en-US" baseline="0" dirty="0" smtClean="0">
                <a:solidFill>
                  <a:srgbClr val="FFFF00"/>
                </a:solidFill>
              </a:rPr>
              <a:t>day briefly</a:t>
            </a:r>
            <a:r>
              <a:rPr lang="en-US" baseline="0" dirty="0" smtClean="0">
                <a:solidFill>
                  <a:srgbClr val="FFFF00"/>
                </a:solidFill>
              </a:rPr>
              <a:t>, sharing a bit of what they will do </a:t>
            </a:r>
            <a:r>
              <a:rPr lang="en-US" baseline="0" smtClean="0">
                <a:solidFill>
                  <a:srgbClr val="FFFF00"/>
                </a:solidFill>
              </a:rPr>
              <a:t>,including </a:t>
            </a:r>
            <a:r>
              <a:rPr lang="en-US" baseline="0" dirty="0" smtClean="0">
                <a:solidFill>
                  <a:srgbClr val="FFFF00"/>
                </a:solidFill>
              </a:rPr>
              <a:t>presentations, activities with plenty of time for discussions.</a:t>
            </a:r>
            <a:endParaRPr lang="en-AU" dirty="0" smtClean="0">
              <a:solidFill>
                <a:srgbClr val="FFFF00"/>
              </a:solidFill>
            </a:endParaRPr>
          </a:p>
          <a:p>
            <a:endParaRPr lang="en-US" dirty="0"/>
          </a:p>
        </p:txBody>
      </p:sp>
      <p:sp>
        <p:nvSpPr>
          <p:cNvPr id="4" name="Slide Number Placeholder 3"/>
          <p:cNvSpPr>
            <a:spLocks noGrp="1"/>
          </p:cNvSpPr>
          <p:nvPr>
            <p:ph type="sldNum" sz="quarter" idx="10"/>
          </p:nvPr>
        </p:nvSpPr>
        <p:spPr/>
        <p:txBody>
          <a:bodyPr/>
          <a:lstStyle/>
          <a:p>
            <a:fld id="{5E99A071-023D-DF45-BB71-443F530699A9}" type="slidenum">
              <a:rPr lang="en-US" smtClean="0"/>
              <a:pPr/>
              <a:t>6</a:t>
            </a:fld>
            <a:endParaRPr lang="en-US" dirty="0"/>
          </a:p>
        </p:txBody>
      </p:sp>
    </p:spTree>
    <p:extLst>
      <p:ext uri="{BB962C8B-B14F-4D97-AF65-F5344CB8AC3E}">
        <p14:creationId xmlns:p14="http://schemas.microsoft.com/office/powerpoint/2010/main" val="1348797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3929305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1908627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1671444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72AEC5-8B0D-7C43-9D54-27B1E6FD6267}" type="datetimeFigureOut">
              <a:rPr lang="en-US" smtClean="0"/>
              <a:t>6/23/2016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953379-B7B9-5D45-9334-9ECE878980B8}" type="slidenum">
              <a:rPr lang="en-US" smtClean="0"/>
              <a:t>‹#›</a:t>
            </a:fld>
            <a:endParaRPr lang="en-US"/>
          </a:p>
        </p:txBody>
      </p:sp>
      <p:sp>
        <p:nvSpPr>
          <p:cNvPr id="6" name="TextBox 5"/>
          <p:cNvSpPr txBox="1"/>
          <p:nvPr userDrawn="1"/>
        </p:nvSpPr>
        <p:spPr>
          <a:xfrm>
            <a:off x="1352271" y="3586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18844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3606423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1216269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1605138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89185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1203021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2417478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54351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3211592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2AEC5-8B0D-7C43-9D54-27B1E6FD6267}" type="datetimeFigureOut">
              <a:rPr lang="en-US" smtClean="0"/>
              <a:t>6/23/2016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953379-B7B9-5D45-9334-9ECE878980B8}" type="slidenum">
              <a:rPr lang="en-US" smtClean="0"/>
              <a:t>‹#›</a:t>
            </a:fld>
            <a:endParaRPr lang="en-US"/>
          </a:p>
        </p:txBody>
      </p:sp>
      <p:sp>
        <p:nvSpPr>
          <p:cNvPr id="8" name="TextBox 7"/>
          <p:cNvSpPr txBox="1"/>
          <p:nvPr userDrawn="1"/>
        </p:nvSpPr>
        <p:spPr>
          <a:xfrm>
            <a:off x="5487312" y="5687530"/>
            <a:ext cx="184666" cy="369332"/>
          </a:xfrm>
          <a:prstGeom prst="rect">
            <a:avLst/>
          </a:prstGeom>
          <a:noFill/>
        </p:spPr>
        <p:txBody>
          <a:bodyPr wrap="none" rtlCol="0">
            <a:spAutoFit/>
          </a:bodyPr>
          <a:lstStyle/>
          <a:p>
            <a:endParaRPr lang="en-US" dirty="0"/>
          </a:p>
        </p:txBody>
      </p:sp>
      <p:grpSp>
        <p:nvGrpSpPr>
          <p:cNvPr id="9" name="Group 8"/>
          <p:cNvGrpSpPr/>
          <p:nvPr userDrawn="1"/>
        </p:nvGrpSpPr>
        <p:grpSpPr>
          <a:xfrm>
            <a:off x="-95534" y="6420407"/>
            <a:ext cx="9239534" cy="451240"/>
            <a:chOff x="-95535" y="6406760"/>
            <a:chExt cx="9275997" cy="451240"/>
          </a:xfrm>
        </p:grpSpPr>
        <p:sp>
          <p:nvSpPr>
            <p:cNvPr id="10" name="Rectangle 9"/>
            <p:cNvSpPr/>
            <p:nvPr/>
          </p:nvSpPr>
          <p:spPr>
            <a:xfrm>
              <a:off x="0" y="6407474"/>
              <a:ext cx="2595512" cy="450526"/>
            </a:xfrm>
            <a:prstGeom prst="rect">
              <a:avLst/>
            </a:prstGeom>
            <a:solidFill>
              <a:srgbClr val="FFD0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D934"/>
                </a:solidFill>
              </a:endParaRPr>
            </a:p>
          </p:txBody>
        </p:sp>
        <p:sp>
          <p:nvSpPr>
            <p:cNvPr id="11" name="Rectangle 10"/>
            <p:cNvSpPr/>
            <p:nvPr/>
          </p:nvSpPr>
          <p:spPr>
            <a:xfrm>
              <a:off x="2595511" y="6407474"/>
              <a:ext cx="6584951" cy="450526"/>
            </a:xfrm>
            <a:prstGeom prst="rect">
              <a:avLst/>
            </a:prstGeom>
            <a:solidFill>
              <a:srgbClr val="FFD01B">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D934"/>
                </a:solidFill>
              </a:endParaRPr>
            </a:p>
          </p:txBody>
        </p:sp>
        <p:sp>
          <p:nvSpPr>
            <p:cNvPr id="12" name="Subtitle 2"/>
            <p:cNvSpPr txBox="1">
              <a:spLocks/>
            </p:cNvSpPr>
            <p:nvPr/>
          </p:nvSpPr>
          <p:spPr>
            <a:xfrm>
              <a:off x="-95535" y="6447703"/>
              <a:ext cx="2854710" cy="3780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sz="1600" b="1" dirty="0" smtClean="0">
                  <a:solidFill>
                    <a:schemeClr val="tx1"/>
                  </a:solidFill>
                  <a:latin typeface="Myriad Pro"/>
                  <a:cs typeface="Myriad Pro"/>
                </a:rPr>
                <a:t>1. </a:t>
              </a:r>
              <a:r>
                <a:rPr kumimoji="0" lang="en-US" sz="1600" b="1" i="0" u="none" strike="noStrike" kern="1200" cap="none" spc="0" normalizeH="0" baseline="0" noProof="0" dirty="0" smtClean="0">
                  <a:ln>
                    <a:noFill/>
                  </a:ln>
                  <a:solidFill>
                    <a:schemeClr val="tx1"/>
                  </a:solidFill>
                  <a:effectLst/>
                  <a:uLnTx/>
                  <a:uFillTx/>
                  <a:latin typeface="Myriad Pro"/>
                  <a:ea typeface="+mn-ea"/>
                  <a:cs typeface="Myriad Pro"/>
                </a:rPr>
                <a:t>EAFM INTRODUCTION</a:t>
              </a:r>
              <a:endParaRPr kumimoji="0" lang="en-US" sz="1600" b="1" i="0" u="none" strike="noStrike" kern="1200" cap="none" spc="0" normalizeH="0" baseline="0" noProof="0" dirty="0">
                <a:ln>
                  <a:noFill/>
                </a:ln>
                <a:solidFill>
                  <a:schemeClr val="tx1"/>
                </a:solidFill>
                <a:effectLst/>
                <a:uLnTx/>
                <a:uFillTx/>
                <a:latin typeface="Myriad Pro"/>
                <a:ea typeface="+mn-ea"/>
                <a:cs typeface="Myriad Pro"/>
              </a:endParaRPr>
            </a:p>
          </p:txBody>
        </p:sp>
        <p:sp>
          <p:nvSpPr>
            <p:cNvPr id="13" name="Isosceles Triangle 12"/>
            <p:cNvSpPr/>
            <p:nvPr/>
          </p:nvSpPr>
          <p:spPr>
            <a:xfrm rot="5400000">
              <a:off x="2578522" y="6423749"/>
              <a:ext cx="450526" cy="416547"/>
            </a:xfrm>
            <a:prstGeom prst="triangle">
              <a:avLst/>
            </a:prstGeom>
            <a:solidFill>
              <a:srgbClr val="FFD0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4" name="Picture 13" descr="EAFM_image_green3.png"/>
          <p:cNvPicPr>
            <a:picLocks noChangeAspect="1"/>
          </p:cNvPicPr>
          <p:nvPr userDrawn="1"/>
        </p:nvPicPr>
        <p:blipFill rotWithShape="1">
          <a:blip r:embed="rId14" cstate="print">
            <a:alphaModFix/>
            <a:extLst>
              <a:ext uri="{28A0092B-C50C-407E-A947-70E740481C1C}">
                <a14:useLocalDpi xmlns:a14="http://schemas.microsoft.com/office/drawing/2010/main"/>
              </a:ext>
            </a:extLst>
          </a:blip>
          <a:srcRect t="5677" b="85215"/>
          <a:stretch/>
        </p:blipFill>
        <p:spPr>
          <a:xfrm>
            <a:off x="-5624" y="0"/>
            <a:ext cx="9155248" cy="605615"/>
          </a:xfrm>
          <a:prstGeom prst="rect">
            <a:avLst/>
          </a:prstGeom>
        </p:spPr>
      </p:pic>
    </p:spTree>
    <p:extLst>
      <p:ext uri="{BB962C8B-B14F-4D97-AF65-F5344CB8AC3E}">
        <p14:creationId xmlns:p14="http://schemas.microsoft.com/office/powerpoint/2010/main" val="3057051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5007973"/>
            <a:ext cx="9144000" cy="1850027"/>
            <a:chOff x="0" y="5007973"/>
            <a:chExt cx="9144000" cy="1850027"/>
          </a:xfrm>
        </p:grpSpPr>
        <p:sp>
          <p:nvSpPr>
            <p:cNvPr id="4" name="Rectangle 3"/>
            <p:cNvSpPr/>
            <p:nvPr/>
          </p:nvSpPr>
          <p:spPr>
            <a:xfrm>
              <a:off x="0" y="5007973"/>
              <a:ext cx="9144000" cy="185002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LOGOS_high-res.jpg"/>
            <p:cNvPicPr>
              <a:picLocks noChangeAspect="1"/>
            </p:cNvPicPr>
            <p:nvPr/>
          </p:nvPicPr>
          <p:blipFill>
            <a:blip r:embed="rId2" cstate="print">
              <a:alphaModFix/>
              <a:extLst>
                <a:ext uri="{28A0092B-C50C-407E-A947-70E740481C1C}">
                  <a14:useLocalDpi xmlns:a14="http://schemas.microsoft.com/office/drawing/2010/main"/>
                </a:ext>
              </a:extLst>
            </a:blip>
            <a:stretch>
              <a:fillRect/>
            </a:stretch>
          </p:blipFill>
          <p:spPr>
            <a:xfrm>
              <a:off x="458014" y="5245418"/>
              <a:ext cx="8227973" cy="1529932"/>
            </a:xfrm>
            <a:prstGeom prst="rect">
              <a:avLst/>
            </a:prstGeom>
          </p:spPr>
        </p:pic>
      </p:grpSp>
      <p:pic>
        <p:nvPicPr>
          <p:cNvPr id="7" name="Picture 6" descr="EAFM_image_green3.png"/>
          <p:cNvPicPr>
            <a:picLocks noChangeAspect="1"/>
          </p:cNvPicPr>
          <p:nvPr/>
        </p:nvPicPr>
        <p:blipFill rotWithShape="1">
          <a:blip r:embed="rId3" cstate="print">
            <a:alphaModFix/>
            <a:extLst>
              <a:ext uri="{28A0092B-C50C-407E-A947-70E740481C1C}">
                <a14:useLocalDpi xmlns:a14="http://schemas.microsoft.com/office/drawing/2010/main"/>
              </a:ext>
            </a:extLst>
          </a:blip>
          <a:srcRect t="6531"/>
          <a:stretch/>
        </p:blipFill>
        <p:spPr>
          <a:xfrm>
            <a:off x="864" y="0"/>
            <a:ext cx="9155248" cy="5149763"/>
          </a:xfrm>
          <a:prstGeom prst="rect">
            <a:avLst/>
          </a:prstGeom>
        </p:spPr>
      </p:pic>
      <p:sp>
        <p:nvSpPr>
          <p:cNvPr id="17" name="Title 1"/>
          <p:cNvSpPr txBox="1">
            <a:spLocks/>
          </p:cNvSpPr>
          <p:nvPr/>
        </p:nvSpPr>
        <p:spPr>
          <a:xfrm>
            <a:off x="864" y="4174582"/>
            <a:ext cx="9198000" cy="681575"/>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chemeClr val="bg1"/>
                </a:solidFill>
                <a:latin typeface="Myriad Pro"/>
              </a:rPr>
              <a:t>Date </a:t>
            </a:r>
            <a:r>
              <a:rPr lang="en-US" sz="2400" dirty="0">
                <a:solidFill>
                  <a:srgbClr val="FFC455"/>
                </a:solidFill>
                <a:latin typeface="Myriad Pro"/>
              </a:rPr>
              <a:t>•</a:t>
            </a:r>
            <a:r>
              <a:rPr lang="en-US" sz="2400" dirty="0">
                <a:solidFill>
                  <a:schemeClr val="bg1"/>
                </a:solidFill>
                <a:latin typeface="Myriad Pro"/>
              </a:rPr>
              <a:t> </a:t>
            </a:r>
            <a:r>
              <a:rPr lang="en-US" sz="2400" dirty="0" smtClean="0">
                <a:solidFill>
                  <a:schemeClr val="bg1"/>
                </a:solidFill>
                <a:latin typeface="Myriad Pro"/>
              </a:rPr>
              <a:t>Place</a:t>
            </a:r>
            <a:endParaRPr lang="en-US" sz="2400" dirty="0">
              <a:solidFill>
                <a:schemeClr val="bg1"/>
              </a:solidFill>
              <a:latin typeface="Myriad Pro"/>
            </a:endParaRPr>
          </a:p>
        </p:txBody>
      </p:sp>
      <p:sp>
        <p:nvSpPr>
          <p:cNvPr id="2" name="Title 1"/>
          <p:cNvSpPr>
            <a:spLocks noGrp="1"/>
          </p:cNvSpPr>
          <p:nvPr>
            <p:ph type="ctrTitle"/>
          </p:nvPr>
        </p:nvSpPr>
        <p:spPr>
          <a:xfrm>
            <a:off x="864" y="1725110"/>
            <a:ext cx="9198000" cy="1470025"/>
          </a:xfrm>
        </p:spPr>
        <p:txBody>
          <a:bodyPr>
            <a:normAutofit/>
          </a:bodyPr>
          <a:lstStyle/>
          <a:p>
            <a:r>
              <a:rPr lang="en-US" sz="7000" b="1" dirty="0" smtClean="0">
                <a:solidFill>
                  <a:schemeClr val="bg1"/>
                </a:solidFill>
                <a:latin typeface="Myriad Pro"/>
                <a:cs typeface="Myriad Pro"/>
              </a:rPr>
              <a:t>1. </a:t>
            </a:r>
            <a:r>
              <a:rPr lang="en-US" sz="7000" b="1" dirty="0" smtClean="0">
                <a:solidFill>
                  <a:srgbClr val="FFE23C"/>
                </a:solidFill>
                <a:latin typeface="Myriad Pro"/>
                <a:cs typeface="Myriad Pro"/>
              </a:rPr>
              <a:t>EAFM LEAD</a:t>
            </a:r>
            <a:endParaRPr lang="en-US" sz="7000" b="1" dirty="0">
              <a:solidFill>
                <a:srgbClr val="FFE23C"/>
              </a:solidFill>
              <a:latin typeface="Myriad Pro"/>
              <a:cs typeface="Myriad Pro"/>
            </a:endParaRPr>
          </a:p>
        </p:txBody>
      </p:sp>
      <p:sp>
        <p:nvSpPr>
          <p:cNvPr id="5" name="Text Box 2"/>
          <p:cNvSpPr txBox="1">
            <a:spLocks noChangeArrowheads="1"/>
          </p:cNvSpPr>
          <p:nvPr/>
        </p:nvSpPr>
        <p:spPr bwMode="auto">
          <a:xfrm>
            <a:off x="7892646" y="4849077"/>
            <a:ext cx="12573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91440" rIns="91440" bIns="91440" numCol="1" anchor="b"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en-US" altLang="en-US" sz="1600" b="0" i="0" u="none" strike="noStrike" cap="none" normalizeH="0" baseline="0" dirty="0" smtClean="0">
                <a:ln>
                  <a:noFill/>
                </a:ln>
                <a:solidFill>
                  <a:srgbClr val="FFFFFF"/>
                </a:solidFill>
                <a:effectLst/>
                <a:latin typeface="Calibri" pitchFamily="34" charset="0"/>
                <a:ea typeface="Arial" pitchFamily="34" charset="0"/>
                <a:cs typeface="Arial" pitchFamily="34" charset="0"/>
              </a:rPr>
              <a:t>Version 1</a:t>
            </a:r>
            <a:endParaRPr kumimoji="0" lang="en-US" altLang="en-US"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03308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978077"/>
            <a:ext cx="91440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rgbClr val="0000BA"/>
                </a:solidFill>
                <a:latin typeface="Myriad Pro"/>
                <a:cs typeface="Myriad Pro"/>
              </a:rPr>
              <a:t>Opening Ceremony</a:t>
            </a:r>
            <a:endParaRPr lang="en-US" sz="4800" b="1" dirty="0">
              <a:solidFill>
                <a:srgbClr val="0000BA"/>
              </a:solidFill>
              <a:latin typeface="Myriad Pro"/>
              <a:cs typeface="Myriad Pro"/>
            </a:endParaRPr>
          </a:p>
        </p:txBody>
      </p:sp>
    </p:spTree>
    <p:extLst>
      <p:ext uri="{BB962C8B-B14F-4D97-AF65-F5344CB8AC3E}">
        <p14:creationId xmlns:p14="http://schemas.microsoft.com/office/powerpoint/2010/main" val="1950124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37748" y="6455768"/>
            <a:ext cx="506252" cy="369332"/>
          </a:xfrm>
          <a:prstGeom prst="rect">
            <a:avLst/>
          </a:prstGeom>
          <a:noFill/>
        </p:spPr>
        <p:txBody>
          <a:bodyPr wrap="square" rtlCol="0">
            <a:spAutoFit/>
          </a:bodyPr>
          <a:lstStyle/>
          <a:p>
            <a:fld id="{70E59D30-32EB-1449-9DD2-88F8F2CECCC8}" type="slidenum">
              <a:rPr lang="en-US" smtClean="0">
                <a:solidFill>
                  <a:schemeClr val="bg1"/>
                </a:solidFill>
                <a:latin typeface="Myriad Pro"/>
                <a:cs typeface="Myriad Pro"/>
              </a:rPr>
              <a:pPr/>
              <a:t>3</a:t>
            </a:fld>
            <a:endParaRPr lang="en-US" dirty="0">
              <a:solidFill>
                <a:schemeClr val="bg1"/>
              </a:solidFill>
              <a:latin typeface="Myriad Pro"/>
              <a:cs typeface="Myriad Pro"/>
            </a:endParaRPr>
          </a:p>
        </p:txBody>
      </p:sp>
      <p:sp>
        <p:nvSpPr>
          <p:cNvPr id="6" name="Title 1"/>
          <p:cNvSpPr txBox="1">
            <a:spLocks/>
          </p:cNvSpPr>
          <p:nvPr/>
        </p:nvSpPr>
        <p:spPr>
          <a:xfrm>
            <a:off x="0" y="1006944"/>
            <a:ext cx="91440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rgbClr val="0000BA"/>
                </a:solidFill>
                <a:latin typeface="Myriad Pro"/>
                <a:cs typeface="Myriad Pro"/>
              </a:rPr>
              <a:t>Participant Introductions</a:t>
            </a:r>
            <a:endParaRPr lang="en-US" sz="4800" b="1" dirty="0">
              <a:solidFill>
                <a:srgbClr val="0000BA"/>
              </a:solidFill>
              <a:latin typeface="Myriad Pro"/>
              <a:cs typeface="Myriad Pro"/>
            </a:endParaRPr>
          </a:p>
        </p:txBody>
      </p:sp>
    </p:spTree>
    <p:extLst>
      <p:ext uri="{BB962C8B-B14F-4D97-AF65-F5344CB8AC3E}">
        <p14:creationId xmlns:p14="http://schemas.microsoft.com/office/powerpoint/2010/main" val="22914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612579"/>
            <a:ext cx="9144000" cy="1470025"/>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rgbClr val="0000BA"/>
                </a:solidFill>
                <a:latin typeface="Myriad Pro"/>
                <a:cs typeface="Myriad Pro"/>
              </a:rPr>
              <a:t>OVERALL COURSE OBJECTIVE</a:t>
            </a:r>
            <a:endParaRPr lang="en-US" sz="4800" b="1" dirty="0">
              <a:solidFill>
                <a:srgbClr val="0000BA"/>
              </a:solidFill>
              <a:latin typeface="Myriad Pro"/>
              <a:cs typeface="Myriad Pro"/>
            </a:endParaRPr>
          </a:p>
        </p:txBody>
      </p:sp>
      <p:sp>
        <p:nvSpPr>
          <p:cNvPr id="4" name="TextBox 3"/>
          <p:cNvSpPr txBox="1"/>
          <p:nvPr/>
        </p:nvSpPr>
        <p:spPr>
          <a:xfrm>
            <a:off x="8637748" y="6455768"/>
            <a:ext cx="506252" cy="369332"/>
          </a:xfrm>
          <a:prstGeom prst="rect">
            <a:avLst/>
          </a:prstGeom>
          <a:noFill/>
        </p:spPr>
        <p:txBody>
          <a:bodyPr wrap="square" rtlCol="0">
            <a:spAutoFit/>
          </a:bodyPr>
          <a:lstStyle/>
          <a:p>
            <a:fld id="{70E59D30-32EB-1449-9DD2-88F8F2CECCC8}" type="slidenum">
              <a:rPr lang="en-US" smtClean="0">
                <a:solidFill>
                  <a:schemeClr val="bg1"/>
                </a:solidFill>
                <a:latin typeface="Myriad Pro"/>
                <a:cs typeface="Myriad Pro"/>
              </a:rPr>
              <a:pPr/>
              <a:t>4</a:t>
            </a:fld>
            <a:endParaRPr lang="en-US" dirty="0">
              <a:solidFill>
                <a:schemeClr val="bg1"/>
              </a:solidFill>
              <a:latin typeface="Myriad Pro"/>
              <a:cs typeface="Myriad Pro"/>
            </a:endParaRPr>
          </a:p>
        </p:txBody>
      </p:sp>
      <p:sp>
        <p:nvSpPr>
          <p:cNvPr id="8" name="Title 1"/>
          <p:cNvSpPr txBox="1">
            <a:spLocks/>
          </p:cNvSpPr>
          <p:nvPr/>
        </p:nvSpPr>
        <p:spPr>
          <a:xfrm>
            <a:off x="658191" y="2191148"/>
            <a:ext cx="7770102" cy="369829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500" dirty="0" smtClean="0">
                <a:latin typeface="Myriad Pro"/>
              </a:rPr>
              <a:t>Course for leaders, executives </a:t>
            </a:r>
            <a:r>
              <a:rPr lang="en-US" sz="2500" dirty="0">
                <a:latin typeface="Myriad Pro"/>
              </a:rPr>
              <a:t>and </a:t>
            </a:r>
            <a:r>
              <a:rPr lang="en-US" sz="2500" dirty="0" smtClean="0">
                <a:latin typeface="Myriad Pro"/>
              </a:rPr>
              <a:t>decision-makers (</a:t>
            </a:r>
            <a:r>
              <a:rPr lang="en-US" sz="2500" dirty="0" err="1" smtClean="0">
                <a:latin typeface="Myriad Pro"/>
              </a:rPr>
              <a:t>LEADers</a:t>
            </a:r>
            <a:r>
              <a:rPr lang="en-US" sz="2500" dirty="0" smtClean="0">
                <a:latin typeface="Myriad Pro"/>
              </a:rPr>
              <a:t>)</a:t>
            </a:r>
          </a:p>
          <a:p>
            <a:pPr marL="342900" indent="-342900" algn="l">
              <a:buFont typeface="Arial" panose="020B0604020202020204" pitchFamily="34" charset="0"/>
              <a:buChar char="•"/>
            </a:pPr>
            <a:endParaRPr lang="en-US" sz="2500" dirty="0">
              <a:latin typeface="Myriad Pro"/>
            </a:endParaRPr>
          </a:p>
          <a:p>
            <a:pPr marL="342900" indent="-342900" algn="l">
              <a:buFont typeface="Arial" panose="020B0604020202020204" pitchFamily="34" charset="0"/>
              <a:buChar char="•"/>
            </a:pPr>
            <a:r>
              <a:rPr lang="en-US" sz="2500" dirty="0">
                <a:latin typeface="Myriad Pro"/>
              </a:rPr>
              <a:t>I</a:t>
            </a:r>
            <a:r>
              <a:rPr lang="en-US" sz="2500" dirty="0" smtClean="0">
                <a:latin typeface="Myriad Pro"/>
              </a:rPr>
              <a:t>mproved </a:t>
            </a:r>
            <a:r>
              <a:rPr lang="en-US" sz="2500" dirty="0">
                <a:latin typeface="Myriad Pro"/>
              </a:rPr>
              <a:t>understanding </a:t>
            </a:r>
            <a:r>
              <a:rPr lang="en-US" sz="2500" dirty="0" smtClean="0">
                <a:latin typeface="Myriad Pro"/>
              </a:rPr>
              <a:t>of the </a:t>
            </a:r>
            <a:r>
              <a:rPr lang="en-US" sz="2500" dirty="0" smtClean="0">
                <a:latin typeface="Myriad Pro"/>
                <a:cs typeface="Myriad Pro"/>
              </a:rPr>
              <a:t>Ecosystem </a:t>
            </a:r>
            <a:r>
              <a:rPr lang="en-US" sz="2500" dirty="0">
                <a:latin typeface="Myriad Pro"/>
                <a:cs typeface="Myriad Pro"/>
              </a:rPr>
              <a:t>Approach to Fisheries Management </a:t>
            </a:r>
            <a:r>
              <a:rPr lang="en-US" sz="2500" dirty="0" smtClean="0">
                <a:latin typeface="Myriad Pro"/>
                <a:cs typeface="Myriad Pro"/>
              </a:rPr>
              <a:t>(</a:t>
            </a:r>
            <a:r>
              <a:rPr lang="en-US" sz="2500" dirty="0" smtClean="0">
                <a:latin typeface="Myriad Pro"/>
              </a:rPr>
              <a:t>EAFM) at different </a:t>
            </a:r>
            <a:r>
              <a:rPr lang="en-US" sz="2500" dirty="0">
                <a:latin typeface="Myriad Pro"/>
              </a:rPr>
              <a:t>levels of </a:t>
            </a:r>
            <a:r>
              <a:rPr lang="en-US" sz="2500" dirty="0" smtClean="0">
                <a:latin typeface="Myriad Pro"/>
              </a:rPr>
              <a:t>government and across </a:t>
            </a:r>
            <a:r>
              <a:rPr lang="en-US" sz="2500" dirty="0" smtClean="0">
                <a:latin typeface="Myriad Pro"/>
              </a:rPr>
              <a:t>sectors.</a:t>
            </a:r>
            <a:endParaRPr lang="en-US" sz="2500" dirty="0">
              <a:latin typeface="Myriad Pro"/>
            </a:endParaRPr>
          </a:p>
          <a:p>
            <a:pPr marL="342900" indent="-342900" algn="l">
              <a:buFont typeface="Arial" panose="020B0604020202020204" pitchFamily="34" charset="0"/>
              <a:buChar char="•"/>
            </a:pPr>
            <a:endParaRPr lang="en-US" sz="2500" dirty="0" smtClean="0">
              <a:latin typeface="Myriad Pro"/>
            </a:endParaRPr>
          </a:p>
          <a:p>
            <a:pPr marL="342900" indent="-342900" algn="l">
              <a:buFont typeface="Arial" panose="020B0604020202020204" pitchFamily="34" charset="0"/>
              <a:buChar char="•"/>
            </a:pPr>
            <a:r>
              <a:rPr lang="en-US" sz="2500" dirty="0" smtClean="0">
                <a:latin typeface="Myriad Pro"/>
              </a:rPr>
              <a:t>Understand </a:t>
            </a:r>
            <a:r>
              <a:rPr lang="en-US" sz="2500" dirty="0">
                <a:latin typeface="Myriad Pro"/>
              </a:rPr>
              <a:t>the need for developing capacity and taking </a:t>
            </a:r>
            <a:r>
              <a:rPr lang="en-US" sz="2500" dirty="0" smtClean="0">
                <a:latin typeface="Myriad Pro"/>
              </a:rPr>
              <a:t>steps towards </a:t>
            </a:r>
            <a:r>
              <a:rPr lang="en-US" sz="2500" dirty="0">
                <a:latin typeface="Myriad Pro"/>
              </a:rPr>
              <a:t>the implementation of an EAFM</a:t>
            </a:r>
            <a:endParaRPr lang="en-US" sz="2500" dirty="0" smtClean="0">
              <a:latin typeface="Myriad Pro"/>
              <a:cs typeface="Myriad Pro"/>
            </a:endParaRPr>
          </a:p>
          <a:p>
            <a:pPr marL="457200" indent="-457200" algn="l">
              <a:buClr>
                <a:srgbClr val="FFC455"/>
              </a:buClr>
              <a:buSzPct val="100000"/>
              <a:buFont typeface="Arial"/>
              <a:buChar char="•"/>
            </a:pPr>
            <a:endParaRPr lang="en-US" sz="2400" dirty="0" smtClean="0">
              <a:latin typeface="Myriad Pro"/>
              <a:cs typeface="Myriad Pro"/>
            </a:endParaRPr>
          </a:p>
        </p:txBody>
      </p:sp>
    </p:spTree>
    <p:extLst>
      <p:ext uri="{BB962C8B-B14F-4D97-AF65-F5344CB8AC3E}">
        <p14:creationId xmlns:p14="http://schemas.microsoft.com/office/powerpoint/2010/main" val="2061035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472232"/>
            <a:ext cx="9144000" cy="1470025"/>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b="1" dirty="0">
                <a:solidFill>
                  <a:srgbClr val="0000BA"/>
                </a:solidFill>
                <a:latin typeface="Myriad Pro"/>
                <a:cs typeface="Myriad Pro"/>
              </a:rPr>
              <a:t>What’s in it for you</a:t>
            </a:r>
          </a:p>
          <a:p>
            <a:r>
              <a:rPr lang="en-US" sz="4800" b="1" dirty="0">
                <a:solidFill>
                  <a:srgbClr val="0000BA"/>
                </a:solidFill>
                <a:latin typeface="Myriad Pro"/>
                <a:cs typeface="Myriad Pro"/>
              </a:rPr>
              <a:t>and your agency?</a:t>
            </a:r>
          </a:p>
        </p:txBody>
      </p:sp>
      <p:sp>
        <p:nvSpPr>
          <p:cNvPr id="19" name="Title 1"/>
          <p:cNvSpPr txBox="1">
            <a:spLocks/>
          </p:cNvSpPr>
          <p:nvPr/>
        </p:nvSpPr>
        <p:spPr>
          <a:xfrm>
            <a:off x="303056" y="1912279"/>
            <a:ext cx="7998262" cy="350828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228600" algn="l">
              <a:spcAft>
                <a:spcPts val="600"/>
              </a:spcAft>
              <a:buFont typeface="Arial" panose="020B0604020202020204" pitchFamily="34" charset="0"/>
              <a:buChar char="•"/>
            </a:pPr>
            <a:r>
              <a:rPr lang="en-US" sz="2200" dirty="0">
                <a:latin typeface="Myriad Pro"/>
              </a:rPr>
              <a:t>helps link existing approaches through a </a:t>
            </a:r>
            <a:r>
              <a:rPr lang="en-US" sz="2200" dirty="0" smtClean="0">
                <a:latin typeface="Myriad Pro"/>
              </a:rPr>
              <a:t>logical and </a:t>
            </a:r>
            <a:r>
              <a:rPr lang="en-US" sz="2200" dirty="0">
                <a:latin typeface="Myriad Pro"/>
              </a:rPr>
              <a:t>comprehensive framework</a:t>
            </a:r>
          </a:p>
          <a:p>
            <a:pPr marL="457200" indent="-228600" algn="l">
              <a:spcAft>
                <a:spcPts val="600"/>
              </a:spcAft>
              <a:buFont typeface="Arial" panose="020B0604020202020204" pitchFamily="34" charset="0"/>
              <a:buChar char="•"/>
            </a:pPr>
            <a:r>
              <a:rPr lang="en-US" sz="2200" dirty="0" smtClean="0">
                <a:latin typeface="Myriad Pro"/>
              </a:rPr>
              <a:t>focuses </a:t>
            </a:r>
            <a:r>
              <a:rPr lang="en-US" sz="2200" dirty="0">
                <a:latin typeface="Myriad Pro"/>
              </a:rPr>
              <a:t>on the real issues and their causes</a:t>
            </a:r>
          </a:p>
          <a:p>
            <a:pPr marL="457200" indent="-228600" algn="l">
              <a:spcAft>
                <a:spcPts val="600"/>
              </a:spcAft>
              <a:buFont typeface="Arial" panose="020B0604020202020204" pitchFamily="34" charset="0"/>
              <a:buChar char="•"/>
            </a:pPr>
            <a:r>
              <a:rPr lang="en-US" sz="2200" dirty="0" smtClean="0">
                <a:latin typeface="Myriad Pro"/>
              </a:rPr>
              <a:t>increases </a:t>
            </a:r>
            <a:r>
              <a:rPr lang="en-US" sz="2200" dirty="0">
                <a:latin typeface="Myriad Pro"/>
              </a:rPr>
              <a:t>trade opportunities and demand </a:t>
            </a:r>
            <a:r>
              <a:rPr lang="en-US" sz="2200" dirty="0" smtClean="0">
                <a:latin typeface="Myriad Pro"/>
              </a:rPr>
              <a:t>for fisheries </a:t>
            </a:r>
            <a:r>
              <a:rPr lang="en-US" sz="2200" dirty="0">
                <a:latin typeface="Myriad Pro"/>
              </a:rPr>
              <a:t>products</a:t>
            </a:r>
          </a:p>
          <a:p>
            <a:pPr marL="457200" indent="-228600" algn="l">
              <a:spcAft>
                <a:spcPts val="600"/>
              </a:spcAft>
              <a:buFont typeface="Arial" panose="020B0604020202020204" pitchFamily="34" charset="0"/>
              <a:buChar char="•"/>
            </a:pPr>
            <a:r>
              <a:rPr lang="en-US" sz="2200" dirty="0" smtClean="0">
                <a:latin typeface="Myriad Pro"/>
              </a:rPr>
              <a:t>reduces </a:t>
            </a:r>
            <a:r>
              <a:rPr lang="en-US" sz="2200" dirty="0">
                <a:latin typeface="Myriad Pro"/>
              </a:rPr>
              <a:t>conflicts and political tensions</a:t>
            </a:r>
          </a:p>
          <a:p>
            <a:pPr marL="457200" indent="-228600" algn="l">
              <a:spcAft>
                <a:spcPts val="600"/>
              </a:spcAft>
              <a:buFont typeface="Arial" panose="020B0604020202020204" pitchFamily="34" charset="0"/>
              <a:buChar char="•"/>
            </a:pPr>
            <a:r>
              <a:rPr lang="en-US" sz="2200" dirty="0" smtClean="0">
                <a:latin typeface="Myriad Pro"/>
              </a:rPr>
              <a:t>helps </a:t>
            </a:r>
            <a:r>
              <a:rPr lang="en-US" sz="2200" dirty="0">
                <a:latin typeface="Myriad Pro"/>
              </a:rPr>
              <a:t>staff become more effective in </a:t>
            </a:r>
            <a:r>
              <a:rPr lang="en-US" sz="2200" dirty="0" smtClean="0">
                <a:latin typeface="Myriad Pro"/>
              </a:rPr>
              <a:t>natural resource </a:t>
            </a:r>
            <a:r>
              <a:rPr lang="en-US" sz="2200" dirty="0">
                <a:latin typeface="Myriad Pro"/>
              </a:rPr>
              <a:t>management</a:t>
            </a:r>
          </a:p>
          <a:p>
            <a:pPr marL="457200" indent="-228600" algn="l">
              <a:spcAft>
                <a:spcPts val="600"/>
              </a:spcAft>
              <a:buFont typeface="Arial" panose="020B0604020202020204" pitchFamily="34" charset="0"/>
              <a:buChar char="•"/>
            </a:pPr>
            <a:r>
              <a:rPr lang="en-US" sz="2200" dirty="0" smtClean="0">
                <a:latin typeface="Myriad Pro"/>
              </a:rPr>
              <a:t>helps </a:t>
            </a:r>
            <a:r>
              <a:rPr lang="en-US" sz="2200" dirty="0">
                <a:latin typeface="Myriad Pro"/>
              </a:rPr>
              <a:t>leverage funding and leads to </a:t>
            </a:r>
            <a:r>
              <a:rPr lang="en-US" sz="2200" dirty="0" smtClean="0">
                <a:latin typeface="Myriad Pro"/>
              </a:rPr>
              <a:t>better allocation </a:t>
            </a:r>
            <a:r>
              <a:rPr lang="en-US" sz="2200" dirty="0">
                <a:latin typeface="Myriad Pro"/>
              </a:rPr>
              <a:t>of existing funds</a:t>
            </a:r>
          </a:p>
          <a:p>
            <a:pPr marL="457200" indent="-228600" algn="l">
              <a:spcAft>
                <a:spcPts val="600"/>
              </a:spcAft>
              <a:buFont typeface="Arial" panose="020B0604020202020204" pitchFamily="34" charset="0"/>
              <a:buChar char="•"/>
            </a:pPr>
            <a:r>
              <a:rPr lang="en-US" sz="2200" dirty="0" smtClean="0">
                <a:latin typeface="Myriad Pro"/>
              </a:rPr>
              <a:t>results </a:t>
            </a:r>
            <a:r>
              <a:rPr lang="en-US" sz="2200" dirty="0">
                <a:latin typeface="Myriad Pro"/>
              </a:rPr>
              <a:t>in sharing of responsibilities and </a:t>
            </a:r>
            <a:r>
              <a:rPr lang="en-US" sz="2200" dirty="0" smtClean="0">
                <a:latin typeface="Myriad Pro"/>
              </a:rPr>
              <a:t>human resources </a:t>
            </a:r>
            <a:r>
              <a:rPr lang="en-US" sz="2200" dirty="0">
                <a:latin typeface="Myriad Pro"/>
              </a:rPr>
              <a:t>with other agencies</a:t>
            </a:r>
            <a:endParaRPr lang="en-US" sz="2200" dirty="0">
              <a:latin typeface="Myriad Pro"/>
              <a:cs typeface="Myriad Pro"/>
            </a:endParaRPr>
          </a:p>
        </p:txBody>
      </p:sp>
      <p:sp>
        <p:nvSpPr>
          <p:cNvPr id="6" name="TextBox 5"/>
          <p:cNvSpPr txBox="1"/>
          <p:nvPr/>
        </p:nvSpPr>
        <p:spPr>
          <a:xfrm>
            <a:off x="8637748" y="6455768"/>
            <a:ext cx="506252" cy="369332"/>
          </a:xfrm>
          <a:prstGeom prst="rect">
            <a:avLst/>
          </a:prstGeom>
          <a:noFill/>
        </p:spPr>
        <p:txBody>
          <a:bodyPr wrap="square" rtlCol="0">
            <a:spAutoFit/>
          </a:bodyPr>
          <a:lstStyle/>
          <a:p>
            <a:fld id="{70E59D30-32EB-1449-9DD2-88F8F2CECCC8}" type="slidenum">
              <a:rPr lang="en-US" smtClean="0">
                <a:solidFill>
                  <a:schemeClr val="bg1"/>
                </a:solidFill>
                <a:latin typeface="Myriad Pro"/>
                <a:cs typeface="Myriad Pro"/>
              </a:rPr>
              <a:pPr/>
              <a:t>5</a:t>
            </a:fld>
            <a:endParaRPr lang="en-US" dirty="0">
              <a:solidFill>
                <a:schemeClr val="bg1"/>
              </a:solidFill>
              <a:latin typeface="Myriad Pro"/>
              <a:cs typeface="Myriad Pro"/>
            </a:endParaRPr>
          </a:p>
        </p:txBody>
      </p:sp>
    </p:spTree>
    <p:extLst>
      <p:ext uri="{BB962C8B-B14F-4D97-AF65-F5344CB8AC3E}">
        <p14:creationId xmlns:p14="http://schemas.microsoft.com/office/powerpoint/2010/main" val="1579723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637748" y="6455768"/>
            <a:ext cx="506252" cy="369332"/>
          </a:xfrm>
          <a:prstGeom prst="rect">
            <a:avLst/>
          </a:prstGeom>
          <a:noFill/>
        </p:spPr>
        <p:txBody>
          <a:bodyPr wrap="square" rtlCol="0">
            <a:spAutoFit/>
          </a:bodyPr>
          <a:lstStyle/>
          <a:p>
            <a:fld id="{70E59D30-32EB-1449-9DD2-88F8F2CECCC8}" type="slidenum">
              <a:rPr lang="en-US" smtClean="0">
                <a:solidFill>
                  <a:schemeClr val="bg1"/>
                </a:solidFill>
                <a:latin typeface="Myriad Pro"/>
                <a:cs typeface="Myriad Pro"/>
              </a:rPr>
              <a:pPr/>
              <a:t>6</a:t>
            </a:fld>
            <a:endParaRPr lang="en-US" dirty="0">
              <a:solidFill>
                <a:schemeClr val="bg1"/>
              </a:solidFill>
              <a:latin typeface="Myriad Pro"/>
              <a:cs typeface="Myriad Pro"/>
            </a:endParaRPr>
          </a:p>
        </p:txBody>
      </p:sp>
      <p:graphicFrame>
        <p:nvGraphicFramePr>
          <p:cNvPr id="3" name="Table 2"/>
          <p:cNvGraphicFramePr>
            <a:graphicFrameLocks noGrp="1"/>
          </p:cNvGraphicFramePr>
          <p:nvPr>
            <p:extLst>
              <p:ext uri="{D42A27DB-BD31-4B8C-83A1-F6EECF244321}">
                <p14:modId xmlns:p14="http://schemas.microsoft.com/office/powerpoint/2010/main" val="481163192"/>
              </p:ext>
            </p:extLst>
          </p:nvPr>
        </p:nvGraphicFramePr>
        <p:xfrm>
          <a:off x="0" y="529394"/>
          <a:ext cx="9144000" cy="5936175"/>
        </p:xfrm>
        <a:graphic>
          <a:graphicData uri="http://schemas.openxmlformats.org/drawingml/2006/table">
            <a:tbl>
              <a:tblPr firstRow="1" firstCol="1" bandRow="1">
                <a:tableStyleId>{5C22544A-7EE6-4342-B048-85BDC9FD1C3A}</a:tableStyleId>
              </a:tblPr>
              <a:tblGrid>
                <a:gridCol w="910492"/>
                <a:gridCol w="6861908"/>
                <a:gridCol w="1371600"/>
              </a:tblGrid>
              <a:tr h="422042">
                <a:tc>
                  <a:txBody>
                    <a:bodyPr/>
                    <a:lstStyle/>
                    <a:p>
                      <a:pPr marL="0" marR="0">
                        <a:lnSpc>
                          <a:spcPct val="115000"/>
                        </a:lnSpc>
                        <a:spcBef>
                          <a:spcPts val="0"/>
                        </a:spcBef>
                        <a:spcAft>
                          <a:spcPts val="0"/>
                        </a:spcAft>
                      </a:pPr>
                      <a:r>
                        <a:rPr lang="en-US" sz="1200" dirty="0">
                          <a:effectLst/>
                        </a:rPr>
                        <a:t>09.00</a:t>
                      </a:r>
                      <a:endParaRPr lang="en-US" sz="1200" dirty="0">
                        <a:effectLst/>
                        <a:latin typeface="Cambria" panose="02040503050406030204" pitchFamily="18" charset="0"/>
                        <a:ea typeface="Times New Roman" panose="02020603050405020304" pitchFamily="18" charset="0"/>
                        <a:cs typeface="Courier"/>
                      </a:endParaRPr>
                    </a:p>
                  </a:txBody>
                  <a:tcPr marL="68580" marR="68580" marT="0" marB="0"/>
                </a:tc>
                <a:tc>
                  <a:txBody>
                    <a:bodyPr/>
                    <a:lstStyle/>
                    <a:p>
                      <a:pPr marL="0" marR="0">
                        <a:lnSpc>
                          <a:spcPct val="115000"/>
                        </a:lnSpc>
                        <a:spcBef>
                          <a:spcPts val="0"/>
                        </a:spcBef>
                        <a:spcAft>
                          <a:spcPts val="0"/>
                        </a:spcAft>
                      </a:pPr>
                      <a:r>
                        <a:rPr lang="en-US" sz="1200">
                          <a:effectLst/>
                        </a:rPr>
                        <a:t>I. Opening and introductions</a:t>
                      </a:r>
                      <a:endParaRPr lang="en-US" sz="1200">
                        <a:effectLst/>
                        <a:latin typeface="Cambria" panose="02040503050406030204" pitchFamily="18" charset="0"/>
                        <a:ea typeface="Times New Roman" panose="02020603050405020304" pitchFamily="18" charset="0"/>
                        <a:cs typeface="Courier"/>
                      </a:endParaRPr>
                    </a:p>
                  </a:txBody>
                  <a:tcPr marL="68580" marR="68580" marT="0" marB="0"/>
                </a:tc>
                <a:tc>
                  <a:txBody>
                    <a:bodyPr/>
                    <a:lstStyle/>
                    <a:p>
                      <a:pPr marL="0" marR="0">
                        <a:lnSpc>
                          <a:spcPct val="115000"/>
                        </a:lnSpc>
                        <a:spcBef>
                          <a:spcPts val="0"/>
                        </a:spcBef>
                        <a:spcAft>
                          <a:spcPts val="0"/>
                        </a:spcAft>
                      </a:pPr>
                      <a:r>
                        <a:rPr lang="en-US" sz="1200">
                          <a:effectLst/>
                        </a:rPr>
                        <a:t>60 mins</a:t>
                      </a:r>
                      <a:endParaRPr lang="en-US" sz="1200">
                        <a:effectLst/>
                        <a:latin typeface="Cambria" panose="02040503050406030204" pitchFamily="18" charset="0"/>
                        <a:ea typeface="Times New Roman" panose="02020603050405020304" pitchFamily="18" charset="0"/>
                        <a:cs typeface="Courier"/>
                      </a:endParaRPr>
                    </a:p>
                  </a:txBody>
                  <a:tcPr marL="68580" marR="68580" marT="0" marB="0"/>
                </a:tc>
              </a:tr>
              <a:tr h="389344">
                <a:tc>
                  <a:txBody>
                    <a:bodyPr/>
                    <a:lstStyle/>
                    <a:p>
                      <a:pPr marL="0" marR="0">
                        <a:lnSpc>
                          <a:spcPct val="115000"/>
                        </a:lnSpc>
                        <a:spcBef>
                          <a:spcPts val="0"/>
                        </a:spcBef>
                        <a:spcAft>
                          <a:spcPts val="0"/>
                        </a:spcAft>
                      </a:pPr>
                      <a:r>
                        <a:rPr lang="en-US" sz="1200">
                          <a:effectLst/>
                        </a:rPr>
                        <a:t>10.00</a:t>
                      </a:r>
                      <a:endParaRPr lang="en-US" sz="1200">
                        <a:effectLst/>
                        <a:latin typeface="Cambria" panose="02040503050406030204" pitchFamily="18" charset="0"/>
                        <a:ea typeface="Times New Roman" panose="02020603050405020304" pitchFamily="18" charset="0"/>
                        <a:cs typeface="Courier"/>
                      </a:endParaRPr>
                    </a:p>
                  </a:txBody>
                  <a:tcPr marL="68580" marR="68580" marT="0" marB="0"/>
                </a:tc>
                <a:tc>
                  <a:txBody>
                    <a:bodyPr/>
                    <a:lstStyle/>
                    <a:p>
                      <a:pPr marL="0" marR="0">
                        <a:lnSpc>
                          <a:spcPct val="115000"/>
                        </a:lnSpc>
                        <a:spcBef>
                          <a:spcPts val="0"/>
                        </a:spcBef>
                        <a:spcAft>
                          <a:spcPts val="0"/>
                        </a:spcAft>
                      </a:pPr>
                      <a:r>
                        <a:rPr lang="en-US" sz="1200" dirty="0">
                          <a:effectLst/>
                        </a:rPr>
                        <a:t>II. Threats, issues and vision for the future</a:t>
                      </a:r>
                      <a:endParaRPr lang="en-US" sz="1200" dirty="0">
                        <a:effectLst/>
                        <a:latin typeface="Cambria" panose="02040503050406030204" pitchFamily="18" charset="0"/>
                        <a:ea typeface="Times New Roman" panose="02020603050405020304" pitchFamily="18" charset="0"/>
                        <a:cs typeface="Courier"/>
                      </a:endParaRPr>
                    </a:p>
                  </a:txBody>
                  <a:tcPr marL="68580" marR="68580" marT="0" marB="0"/>
                </a:tc>
                <a:tc>
                  <a:txBody>
                    <a:bodyPr/>
                    <a:lstStyle/>
                    <a:p>
                      <a:pPr marL="0" marR="0">
                        <a:lnSpc>
                          <a:spcPct val="115000"/>
                        </a:lnSpc>
                        <a:spcBef>
                          <a:spcPts val="0"/>
                        </a:spcBef>
                        <a:spcAft>
                          <a:spcPts val="0"/>
                        </a:spcAft>
                      </a:pPr>
                      <a:r>
                        <a:rPr lang="en-US" sz="1200">
                          <a:effectLst/>
                        </a:rPr>
                        <a:t>30 mins</a:t>
                      </a:r>
                      <a:endParaRPr lang="en-US" sz="1200">
                        <a:effectLst/>
                        <a:latin typeface="Cambria" panose="02040503050406030204" pitchFamily="18" charset="0"/>
                        <a:ea typeface="Times New Roman" panose="02020603050405020304" pitchFamily="18" charset="0"/>
                        <a:cs typeface="Courier"/>
                      </a:endParaRPr>
                    </a:p>
                  </a:txBody>
                  <a:tcPr marL="68580" marR="68580" marT="0" marB="0"/>
                </a:tc>
              </a:tr>
              <a:tr h="389344">
                <a:tc>
                  <a:txBody>
                    <a:bodyPr/>
                    <a:lstStyle/>
                    <a:p>
                      <a:pPr marL="0" marR="0">
                        <a:lnSpc>
                          <a:spcPct val="115000"/>
                        </a:lnSpc>
                        <a:spcBef>
                          <a:spcPts val="0"/>
                        </a:spcBef>
                        <a:spcAft>
                          <a:spcPts val="0"/>
                        </a:spcAft>
                      </a:pPr>
                      <a:r>
                        <a:rPr lang="en-US" sz="1200">
                          <a:effectLst/>
                        </a:rPr>
                        <a:t>10.30</a:t>
                      </a:r>
                      <a:endParaRPr lang="en-US" sz="1200">
                        <a:effectLst/>
                        <a:latin typeface="Cambria" panose="02040503050406030204" pitchFamily="18" charset="0"/>
                        <a:ea typeface="Times New Roman" panose="02020603050405020304" pitchFamily="18" charset="0"/>
                        <a:cs typeface="Courier"/>
                      </a:endParaRPr>
                    </a:p>
                  </a:txBody>
                  <a:tcPr marL="68580" marR="68580" marT="0" marB="0"/>
                </a:tc>
                <a:tc>
                  <a:txBody>
                    <a:bodyPr/>
                    <a:lstStyle/>
                    <a:p>
                      <a:pPr marL="0" marR="0" algn="ctr">
                        <a:lnSpc>
                          <a:spcPct val="115000"/>
                        </a:lnSpc>
                        <a:spcBef>
                          <a:spcPts val="0"/>
                        </a:spcBef>
                        <a:spcAft>
                          <a:spcPts val="0"/>
                        </a:spcAft>
                      </a:pPr>
                      <a:r>
                        <a:rPr lang="en-US" sz="1200">
                          <a:effectLst/>
                        </a:rPr>
                        <a:t>PHOTO &amp; TEA/COFFEE BREAK</a:t>
                      </a:r>
                      <a:endParaRPr lang="en-US" sz="1200">
                        <a:effectLst/>
                        <a:latin typeface="Cambria" panose="02040503050406030204" pitchFamily="18" charset="0"/>
                        <a:ea typeface="Times New Roman" panose="02020603050405020304" pitchFamily="18" charset="0"/>
                        <a:cs typeface="Courier"/>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200">
                        <a:effectLst/>
                        <a:latin typeface="Cambria" panose="02040503050406030204" pitchFamily="18" charset="0"/>
                        <a:ea typeface="Times New Roman" panose="02020603050405020304" pitchFamily="18" charset="0"/>
                        <a:cs typeface="Courier"/>
                      </a:endParaRPr>
                    </a:p>
                  </a:txBody>
                  <a:tcPr marL="68580" marR="68580" marT="0" marB="0"/>
                </a:tc>
              </a:tr>
              <a:tr h="389344">
                <a:tc>
                  <a:txBody>
                    <a:bodyPr/>
                    <a:lstStyle/>
                    <a:p>
                      <a:pPr marL="0" marR="0">
                        <a:lnSpc>
                          <a:spcPct val="115000"/>
                        </a:lnSpc>
                        <a:spcBef>
                          <a:spcPts val="0"/>
                        </a:spcBef>
                        <a:spcAft>
                          <a:spcPts val="0"/>
                        </a:spcAft>
                      </a:pPr>
                      <a:r>
                        <a:rPr lang="en-US" sz="1200">
                          <a:effectLst/>
                        </a:rPr>
                        <a:t>11.00</a:t>
                      </a:r>
                      <a:endParaRPr lang="en-US" sz="1200">
                        <a:effectLst/>
                        <a:latin typeface="Cambria" panose="02040503050406030204" pitchFamily="18" charset="0"/>
                        <a:ea typeface="Times New Roman" panose="02020603050405020304" pitchFamily="18" charset="0"/>
                        <a:cs typeface="Courier"/>
                      </a:endParaRPr>
                    </a:p>
                  </a:txBody>
                  <a:tcPr marL="68580" marR="68580" marT="0" marB="0"/>
                </a:tc>
                <a:tc>
                  <a:txBody>
                    <a:bodyPr/>
                    <a:lstStyle/>
                    <a:p>
                      <a:pPr marL="0" marR="0">
                        <a:lnSpc>
                          <a:spcPct val="115000"/>
                        </a:lnSpc>
                        <a:spcBef>
                          <a:spcPts val="0"/>
                        </a:spcBef>
                        <a:spcAft>
                          <a:spcPts val="0"/>
                        </a:spcAft>
                      </a:pPr>
                      <a:r>
                        <a:rPr lang="en-US" sz="1200">
                          <a:effectLst/>
                        </a:rPr>
                        <a:t>III. Overview of EAFM. Why EAFM? What is EAFM?</a:t>
                      </a:r>
                      <a:endParaRPr lang="en-US" sz="1200">
                        <a:effectLst/>
                        <a:latin typeface="Cambria" panose="02040503050406030204" pitchFamily="18" charset="0"/>
                        <a:ea typeface="Times New Roman" panose="02020603050405020304" pitchFamily="18" charset="0"/>
                        <a:cs typeface="Courier"/>
                      </a:endParaRPr>
                    </a:p>
                  </a:txBody>
                  <a:tcPr marL="68580" marR="68580" marT="0" marB="0"/>
                </a:tc>
                <a:tc>
                  <a:txBody>
                    <a:bodyPr/>
                    <a:lstStyle/>
                    <a:p>
                      <a:pPr marL="0" marR="0">
                        <a:lnSpc>
                          <a:spcPct val="115000"/>
                        </a:lnSpc>
                        <a:spcBef>
                          <a:spcPts val="0"/>
                        </a:spcBef>
                        <a:spcAft>
                          <a:spcPts val="0"/>
                        </a:spcAft>
                      </a:pPr>
                      <a:r>
                        <a:rPr lang="en-US" sz="1200">
                          <a:effectLst/>
                        </a:rPr>
                        <a:t>45 mins</a:t>
                      </a:r>
                      <a:endParaRPr lang="en-US" sz="1200">
                        <a:effectLst/>
                        <a:latin typeface="Cambria" panose="02040503050406030204" pitchFamily="18" charset="0"/>
                        <a:ea typeface="Times New Roman" panose="02020603050405020304" pitchFamily="18" charset="0"/>
                        <a:cs typeface="Courier"/>
                      </a:endParaRPr>
                    </a:p>
                  </a:txBody>
                  <a:tcPr marL="68580" marR="68580" marT="0" marB="0"/>
                </a:tc>
              </a:tr>
              <a:tr h="399143">
                <a:tc>
                  <a:txBody>
                    <a:bodyPr/>
                    <a:lstStyle/>
                    <a:p>
                      <a:pPr marL="0" marR="0">
                        <a:lnSpc>
                          <a:spcPct val="115000"/>
                        </a:lnSpc>
                        <a:spcBef>
                          <a:spcPts val="0"/>
                        </a:spcBef>
                        <a:spcAft>
                          <a:spcPts val="0"/>
                        </a:spcAft>
                      </a:pPr>
                      <a:r>
                        <a:rPr lang="en-US" sz="1200">
                          <a:effectLst/>
                        </a:rPr>
                        <a:t>11.45</a:t>
                      </a:r>
                      <a:endParaRPr lang="en-US" sz="1200">
                        <a:effectLst/>
                        <a:latin typeface="Cambria" panose="02040503050406030204" pitchFamily="18" charset="0"/>
                        <a:ea typeface="Times New Roman" panose="02020603050405020304" pitchFamily="18" charset="0"/>
                        <a:cs typeface="Courier"/>
                      </a:endParaRPr>
                    </a:p>
                  </a:txBody>
                  <a:tcPr marL="68580" marR="68580" marT="0" marB="0"/>
                </a:tc>
                <a:tc>
                  <a:txBody>
                    <a:bodyPr/>
                    <a:lstStyle/>
                    <a:p>
                      <a:pPr marL="0" marR="0">
                        <a:lnSpc>
                          <a:spcPct val="115000"/>
                        </a:lnSpc>
                        <a:spcBef>
                          <a:spcPts val="0"/>
                        </a:spcBef>
                        <a:spcAft>
                          <a:spcPts val="0"/>
                        </a:spcAft>
                      </a:pPr>
                      <a:r>
                        <a:rPr lang="en-US" sz="1200">
                          <a:effectLst/>
                        </a:rPr>
                        <a:t>IV. National roles, responsibilities and existing frameworks</a:t>
                      </a:r>
                      <a:endParaRPr lang="en-US" sz="1200">
                        <a:effectLst/>
                        <a:latin typeface="Cambria" panose="02040503050406030204" pitchFamily="18" charset="0"/>
                        <a:ea typeface="Times New Roman" panose="02020603050405020304" pitchFamily="18" charset="0"/>
                        <a:cs typeface="Courier"/>
                      </a:endParaRPr>
                    </a:p>
                  </a:txBody>
                  <a:tcPr marL="68580" marR="68580" marT="0" marB="0"/>
                </a:tc>
                <a:tc>
                  <a:txBody>
                    <a:bodyPr/>
                    <a:lstStyle/>
                    <a:p>
                      <a:pPr marL="0" marR="0">
                        <a:lnSpc>
                          <a:spcPct val="115000"/>
                        </a:lnSpc>
                        <a:spcBef>
                          <a:spcPts val="0"/>
                        </a:spcBef>
                        <a:spcAft>
                          <a:spcPts val="0"/>
                        </a:spcAft>
                      </a:pPr>
                      <a:r>
                        <a:rPr lang="en-US" sz="1200">
                          <a:effectLst/>
                        </a:rPr>
                        <a:t>30 mins</a:t>
                      </a:r>
                      <a:endParaRPr lang="en-US" sz="1200">
                        <a:effectLst/>
                        <a:latin typeface="Cambria" panose="02040503050406030204" pitchFamily="18" charset="0"/>
                        <a:ea typeface="Times New Roman" panose="02020603050405020304" pitchFamily="18" charset="0"/>
                        <a:cs typeface="Courier"/>
                      </a:endParaRPr>
                    </a:p>
                  </a:txBody>
                  <a:tcPr marL="68580" marR="68580" marT="0" marB="0"/>
                </a:tc>
              </a:tr>
              <a:tr h="389344">
                <a:tc>
                  <a:txBody>
                    <a:bodyPr/>
                    <a:lstStyle/>
                    <a:p>
                      <a:pPr marL="0" marR="0">
                        <a:lnSpc>
                          <a:spcPct val="115000"/>
                        </a:lnSpc>
                        <a:spcBef>
                          <a:spcPts val="0"/>
                        </a:spcBef>
                        <a:spcAft>
                          <a:spcPts val="0"/>
                        </a:spcAft>
                      </a:pPr>
                      <a:r>
                        <a:rPr lang="en-US" sz="1200">
                          <a:effectLst/>
                        </a:rPr>
                        <a:t>12.15</a:t>
                      </a:r>
                      <a:endParaRPr lang="en-US" sz="1200">
                        <a:effectLst/>
                        <a:latin typeface="Cambria" panose="02040503050406030204" pitchFamily="18" charset="0"/>
                        <a:ea typeface="Times New Roman" panose="02020603050405020304" pitchFamily="18" charset="0"/>
                        <a:cs typeface="Courier"/>
                      </a:endParaRPr>
                    </a:p>
                  </a:txBody>
                  <a:tcPr marL="68580" marR="68580" marT="0" marB="0"/>
                </a:tc>
                <a:tc>
                  <a:txBody>
                    <a:bodyPr/>
                    <a:lstStyle/>
                    <a:p>
                      <a:pPr marL="0" marR="0" algn="ctr">
                        <a:lnSpc>
                          <a:spcPct val="115000"/>
                        </a:lnSpc>
                        <a:spcBef>
                          <a:spcPts val="0"/>
                        </a:spcBef>
                        <a:spcAft>
                          <a:spcPts val="0"/>
                        </a:spcAft>
                      </a:pPr>
                      <a:r>
                        <a:rPr lang="en-US" sz="1200" dirty="0">
                          <a:effectLst/>
                        </a:rPr>
                        <a:t>LUNCH BREAK</a:t>
                      </a:r>
                      <a:endParaRPr lang="en-US" sz="1200" dirty="0">
                        <a:effectLst/>
                        <a:latin typeface="Cambria" panose="02040503050406030204" pitchFamily="18" charset="0"/>
                        <a:ea typeface="Times New Roman" panose="02020603050405020304" pitchFamily="18" charset="0"/>
                        <a:cs typeface="Courier"/>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200">
                        <a:effectLst/>
                        <a:latin typeface="Cambria" panose="02040503050406030204" pitchFamily="18" charset="0"/>
                        <a:ea typeface="Times New Roman" panose="02020603050405020304" pitchFamily="18" charset="0"/>
                        <a:cs typeface="Courier"/>
                      </a:endParaRPr>
                    </a:p>
                  </a:txBody>
                  <a:tcPr marL="68580" marR="68580" marT="0" marB="0"/>
                </a:tc>
              </a:tr>
              <a:tr h="805447">
                <a:tc>
                  <a:txBody>
                    <a:bodyPr/>
                    <a:lstStyle/>
                    <a:p>
                      <a:pPr marL="0" marR="0">
                        <a:lnSpc>
                          <a:spcPct val="115000"/>
                        </a:lnSpc>
                        <a:spcBef>
                          <a:spcPts val="0"/>
                        </a:spcBef>
                        <a:spcAft>
                          <a:spcPts val="0"/>
                        </a:spcAft>
                      </a:pPr>
                      <a:r>
                        <a:rPr lang="en-US" sz="1200">
                          <a:effectLst/>
                        </a:rPr>
                        <a:t>13.15</a:t>
                      </a:r>
                      <a:endParaRPr lang="en-US" sz="1200">
                        <a:effectLst/>
                        <a:latin typeface="Cambria" panose="02040503050406030204" pitchFamily="18" charset="0"/>
                        <a:ea typeface="Times New Roman" panose="02020603050405020304" pitchFamily="18" charset="0"/>
                        <a:cs typeface="Courier"/>
                      </a:endParaRPr>
                    </a:p>
                  </a:txBody>
                  <a:tcPr marL="68580" marR="68580" marT="0" marB="0"/>
                </a:tc>
                <a:tc>
                  <a:txBody>
                    <a:bodyPr/>
                    <a:lstStyle/>
                    <a:p>
                      <a:pPr marL="0" marR="0">
                        <a:lnSpc>
                          <a:spcPct val="115000"/>
                        </a:lnSpc>
                        <a:spcBef>
                          <a:spcPts val="0"/>
                        </a:spcBef>
                        <a:spcAft>
                          <a:spcPts val="0"/>
                        </a:spcAft>
                      </a:pPr>
                      <a:r>
                        <a:rPr lang="en-US" sz="1200">
                          <a:effectLst/>
                        </a:rPr>
                        <a:t>Va. EAFM Planning process and importance of EAFM Plans: Plans and linkages</a:t>
                      </a:r>
                      <a:endParaRPr lang="en-US" sz="1200">
                        <a:effectLst/>
                        <a:latin typeface="Cambria" panose="02040503050406030204" pitchFamily="18" charset="0"/>
                        <a:ea typeface="Times New Roman" panose="02020603050405020304" pitchFamily="18" charset="0"/>
                        <a:cs typeface="Courier"/>
                      </a:endParaRPr>
                    </a:p>
                  </a:txBody>
                  <a:tcPr marL="68580" marR="68580" marT="0" marB="0"/>
                </a:tc>
                <a:tc>
                  <a:txBody>
                    <a:bodyPr/>
                    <a:lstStyle/>
                    <a:p>
                      <a:pPr marL="0" marR="0">
                        <a:lnSpc>
                          <a:spcPct val="115000"/>
                        </a:lnSpc>
                        <a:spcBef>
                          <a:spcPts val="0"/>
                        </a:spcBef>
                        <a:spcAft>
                          <a:spcPts val="0"/>
                        </a:spcAft>
                      </a:pPr>
                      <a:r>
                        <a:rPr lang="en-US" sz="1200" dirty="0">
                          <a:effectLst/>
                        </a:rPr>
                        <a:t>30 </a:t>
                      </a:r>
                      <a:r>
                        <a:rPr lang="en-US" sz="1200" dirty="0" err="1">
                          <a:effectLst/>
                        </a:rPr>
                        <a:t>mins</a:t>
                      </a:r>
                      <a:endParaRPr lang="en-US" sz="1200" dirty="0">
                        <a:effectLst/>
                        <a:latin typeface="Cambria" panose="02040503050406030204" pitchFamily="18" charset="0"/>
                        <a:ea typeface="Times New Roman" panose="02020603050405020304" pitchFamily="18" charset="0"/>
                        <a:cs typeface="Courier"/>
                      </a:endParaRPr>
                    </a:p>
                  </a:txBody>
                  <a:tcPr marL="68580" marR="68580" marT="0" marB="0"/>
                </a:tc>
              </a:tr>
              <a:tr h="805447">
                <a:tc>
                  <a:txBody>
                    <a:bodyPr/>
                    <a:lstStyle/>
                    <a:p>
                      <a:pPr marL="0" marR="0">
                        <a:lnSpc>
                          <a:spcPct val="115000"/>
                        </a:lnSpc>
                        <a:spcBef>
                          <a:spcPts val="0"/>
                        </a:spcBef>
                        <a:spcAft>
                          <a:spcPts val="0"/>
                        </a:spcAft>
                      </a:pPr>
                      <a:r>
                        <a:rPr lang="en-US" sz="1200">
                          <a:effectLst/>
                        </a:rPr>
                        <a:t>13.45</a:t>
                      </a:r>
                      <a:endParaRPr lang="en-US" sz="1200">
                        <a:effectLst/>
                        <a:latin typeface="Cambria" panose="02040503050406030204" pitchFamily="18" charset="0"/>
                        <a:ea typeface="Times New Roman" panose="02020603050405020304" pitchFamily="18" charset="0"/>
                        <a:cs typeface="Courier"/>
                      </a:endParaRPr>
                    </a:p>
                  </a:txBody>
                  <a:tcPr marL="68580" marR="68580" marT="0" marB="0"/>
                </a:tc>
                <a:tc>
                  <a:txBody>
                    <a:bodyPr/>
                    <a:lstStyle/>
                    <a:p>
                      <a:pPr marL="0" marR="0">
                        <a:lnSpc>
                          <a:spcPct val="115000"/>
                        </a:lnSpc>
                        <a:spcBef>
                          <a:spcPts val="0"/>
                        </a:spcBef>
                        <a:spcAft>
                          <a:spcPts val="0"/>
                        </a:spcAft>
                      </a:pPr>
                      <a:r>
                        <a:rPr lang="en-US" sz="1200">
                          <a:effectLst/>
                        </a:rPr>
                        <a:t>Vb. EAFM Planning process and importance of EAFM Plans: EAFM planning process</a:t>
                      </a:r>
                      <a:endParaRPr lang="en-US" sz="1200">
                        <a:effectLst/>
                        <a:latin typeface="Cambria" panose="02040503050406030204" pitchFamily="18" charset="0"/>
                        <a:ea typeface="Times New Roman" panose="02020603050405020304" pitchFamily="18" charset="0"/>
                        <a:cs typeface="Courier"/>
                      </a:endParaRPr>
                    </a:p>
                  </a:txBody>
                  <a:tcPr marL="68580" marR="68580" marT="0" marB="0"/>
                </a:tc>
                <a:tc>
                  <a:txBody>
                    <a:bodyPr/>
                    <a:lstStyle/>
                    <a:p>
                      <a:pPr marL="0" marR="0">
                        <a:lnSpc>
                          <a:spcPct val="115000"/>
                        </a:lnSpc>
                        <a:spcBef>
                          <a:spcPts val="0"/>
                        </a:spcBef>
                        <a:spcAft>
                          <a:spcPts val="0"/>
                        </a:spcAft>
                      </a:pPr>
                      <a:r>
                        <a:rPr lang="en-US" sz="1200">
                          <a:effectLst/>
                        </a:rPr>
                        <a:t>30 mins</a:t>
                      </a:r>
                      <a:endParaRPr lang="en-US" sz="1200">
                        <a:effectLst/>
                        <a:latin typeface="Cambria" panose="02040503050406030204" pitchFamily="18" charset="0"/>
                        <a:ea typeface="Times New Roman" panose="02020603050405020304" pitchFamily="18" charset="0"/>
                        <a:cs typeface="Courier"/>
                      </a:endParaRPr>
                    </a:p>
                  </a:txBody>
                  <a:tcPr marL="68580" marR="68580" marT="0" marB="0"/>
                </a:tc>
              </a:tr>
              <a:tr h="389344">
                <a:tc>
                  <a:txBody>
                    <a:bodyPr/>
                    <a:lstStyle/>
                    <a:p>
                      <a:pPr marL="0" marR="0">
                        <a:lnSpc>
                          <a:spcPct val="115000"/>
                        </a:lnSpc>
                        <a:spcBef>
                          <a:spcPts val="0"/>
                        </a:spcBef>
                        <a:spcAft>
                          <a:spcPts val="0"/>
                        </a:spcAft>
                      </a:pPr>
                      <a:r>
                        <a:rPr lang="en-US" sz="1200">
                          <a:effectLst/>
                        </a:rPr>
                        <a:t>14.15</a:t>
                      </a:r>
                      <a:endParaRPr lang="en-US" sz="1200">
                        <a:effectLst/>
                        <a:latin typeface="Cambria" panose="02040503050406030204" pitchFamily="18" charset="0"/>
                        <a:ea typeface="Times New Roman" panose="02020603050405020304" pitchFamily="18" charset="0"/>
                        <a:cs typeface="Courier"/>
                      </a:endParaRPr>
                    </a:p>
                  </a:txBody>
                  <a:tcPr marL="68580" marR="68580" marT="0" marB="0"/>
                </a:tc>
                <a:tc>
                  <a:txBody>
                    <a:bodyPr/>
                    <a:lstStyle/>
                    <a:p>
                      <a:pPr marL="0" marR="0">
                        <a:lnSpc>
                          <a:spcPct val="115000"/>
                        </a:lnSpc>
                        <a:spcBef>
                          <a:spcPts val="0"/>
                        </a:spcBef>
                        <a:spcAft>
                          <a:spcPts val="0"/>
                        </a:spcAft>
                      </a:pPr>
                      <a:r>
                        <a:rPr lang="en-US" sz="1200">
                          <a:effectLst/>
                        </a:rPr>
                        <a:t>VI. EAFM institutional and management structures</a:t>
                      </a:r>
                      <a:endParaRPr lang="en-US" sz="1200">
                        <a:effectLst/>
                        <a:latin typeface="Cambria" panose="02040503050406030204" pitchFamily="18" charset="0"/>
                        <a:ea typeface="Times New Roman" panose="02020603050405020304" pitchFamily="18" charset="0"/>
                        <a:cs typeface="Courier"/>
                      </a:endParaRPr>
                    </a:p>
                  </a:txBody>
                  <a:tcPr marL="68580" marR="68580" marT="0" marB="0"/>
                </a:tc>
                <a:tc>
                  <a:txBody>
                    <a:bodyPr/>
                    <a:lstStyle/>
                    <a:p>
                      <a:pPr marL="0" marR="0">
                        <a:lnSpc>
                          <a:spcPct val="115000"/>
                        </a:lnSpc>
                        <a:spcBef>
                          <a:spcPts val="0"/>
                        </a:spcBef>
                        <a:spcAft>
                          <a:spcPts val="0"/>
                        </a:spcAft>
                      </a:pPr>
                      <a:r>
                        <a:rPr lang="en-US" sz="1200">
                          <a:effectLst/>
                        </a:rPr>
                        <a:t>45 mins</a:t>
                      </a:r>
                      <a:endParaRPr lang="en-US" sz="1200">
                        <a:effectLst/>
                        <a:latin typeface="Cambria" panose="02040503050406030204" pitchFamily="18" charset="0"/>
                        <a:ea typeface="Times New Roman" panose="02020603050405020304" pitchFamily="18" charset="0"/>
                        <a:cs typeface="Courier"/>
                      </a:endParaRPr>
                    </a:p>
                  </a:txBody>
                  <a:tcPr marL="68580" marR="68580" marT="0" marB="0"/>
                </a:tc>
              </a:tr>
              <a:tr h="389344">
                <a:tc>
                  <a:txBody>
                    <a:bodyPr/>
                    <a:lstStyle/>
                    <a:p>
                      <a:pPr marL="0" marR="0">
                        <a:lnSpc>
                          <a:spcPct val="115000"/>
                        </a:lnSpc>
                        <a:spcBef>
                          <a:spcPts val="0"/>
                        </a:spcBef>
                        <a:spcAft>
                          <a:spcPts val="0"/>
                        </a:spcAft>
                      </a:pPr>
                      <a:r>
                        <a:rPr lang="en-US" sz="1200">
                          <a:effectLst/>
                        </a:rPr>
                        <a:t>15.00</a:t>
                      </a:r>
                      <a:endParaRPr lang="en-US" sz="1200">
                        <a:effectLst/>
                        <a:latin typeface="Cambria" panose="02040503050406030204" pitchFamily="18" charset="0"/>
                        <a:ea typeface="Times New Roman" panose="02020603050405020304" pitchFamily="18" charset="0"/>
                        <a:cs typeface="Courier"/>
                      </a:endParaRPr>
                    </a:p>
                  </a:txBody>
                  <a:tcPr marL="68580" marR="68580" marT="0" marB="0"/>
                </a:tc>
                <a:tc>
                  <a:txBody>
                    <a:bodyPr/>
                    <a:lstStyle/>
                    <a:p>
                      <a:pPr marL="0" marR="0" algn="ctr">
                        <a:lnSpc>
                          <a:spcPct val="115000"/>
                        </a:lnSpc>
                        <a:spcBef>
                          <a:spcPts val="0"/>
                        </a:spcBef>
                        <a:spcAft>
                          <a:spcPts val="0"/>
                        </a:spcAft>
                      </a:pPr>
                      <a:r>
                        <a:rPr lang="en-US" sz="1200">
                          <a:effectLst/>
                        </a:rPr>
                        <a:t>TEA/COFFEE BREAK</a:t>
                      </a:r>
                      <a:endParaRPr lang="en-US" sz="1200">
                        <a:effectLst/>
                        <a:latin typeface="Cambria" panose="02040503050406030204" pitchFamily="18" charset="0"/>
                        <a:ea typeface="Times New Roman" panose="02020603050405020304" pitchFamily="18" charset="0"/>
                        <a:cs typeface="Courier"/>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200">
                        <a:effectLst/>
                        <a:latin typeface="Cambria" panose="02040503050406030204" pitchFamily="18" charset="0"/>
                        <a:ea typeface="Times New Roman" panose="02020603050405020304" pitchFamily="18" charset="0"/>
                        <a:cs typeface="Courier"/>
                      </a:endParaRPr>
                    </a:p>
                  </a:txBody>
                  <a:tcPr marL="68580" marR="68580" marT="0" marB="0"/>
                </a:tc>
              </a:tr>
              <a:tr h="389344">
                <a:tc>
                  <a:txBody>
                    <a:bodyPr/>
                    <a:lstStyle/>
                    <a:p>
                      <a:pPr marL="0" marR="0">
                        <a:lnSpc>
                          <a:spcPct val="115000"/>
                        </a:lnSpc>
                        <a:spcBef>
                          <a:spcPts val="0"/>
                        </a:spcBef>
                        <a:spcAft>
                          <a:spcPts val="0"/>
                        </a:spcAft>
                      </a:pPr>
                      <a:r>
                        <a:rPr lang="en-US" sz="1200">
                          <a:effectLst/>
                        </a:rPr>
                        <a:t>15.30</a:t>
                      </a:r>
                      <a:endParaRPr lang="en-US" sz="1200">
                        <a:effectLst/>
                        <a:latin typeface="Cambria" panose="02040503050406030204" pitchFamily="18" charset="0"/>
                        <a:ea typeface="Times New Roman" panose="02020603050405020304" pitchFamily="18" charset="0"/>
                        <a:cs typeface="Courier"/>
                      </a:endParaRPr>
                    </a:p>
                  </a:txBody>
                  <a:tcPr marL="68580" marR="68580" marT="0" marB="0"/>
                </a:tc>
                <a:tc>
                  <a:txBody>
                    <a:bodyPr/>
                    <a:lstStyle/>
                    <a:p>
                      <a:pPr marL="0" marR="0">
                        <a:lnSpc>
                          <a:spcPct val="115000"/>
                        </a:lnSpc>
                        <a:spcBef>
                          <a:spcPts val="0"/>
                        </a:spcBef>
                        <a:spcAft>
                          <a:spcPts val="0"/>
                        </a:spcAft>
                      </a:pPr>
                      <a:r>
                        <a:rPr lang="en-US" sz="1200">
                          <a:effectLst/>
                        </a:rPr>
                        <a:t>VII. Developing capacity for EAFM</a:t>
                      </a:r>
                      <a:endParaRPr lang="en-US" sz="1200">
                        <a:effectLst/>
                        <a:latin typeface="Cambria" panose="02040503050406030204" pitchFamily="18" charset="0"/>
                        <a:ea typeface="Times New Roman" panose="02020603050405020304" pitchFamily="18" charset="0"/>
                        <a:cs typeface="Courier"/>
                      </a:endParaRPr>
                    </a:p>
                  </a:txBody>
                  <a:tcPr marL="68580" marR="68580" marT="0" marB="0"/>
                </a:tc>
                <a:tc>
                  <a:txBody>
                    <a:bodyPr/>
                    <a:lstStyle/>
                    <a:p>
                      <a:pPr marL="0" marR="0">
                        <a:lnSpc>
                          <a:spcPct val="115000"/>
                        </a:lnSpc>
                        <a:spcBef>
                          <a:spcPts val="0"/>
                        </a:spcBef>
                        <a:spcAft>
                          <a:spcPts val="0"/>
                        </a:spcAft>
                      </a:pPr>
                      <a:r>
                        <a:rPr lang="en-US" sz="1200">
                          <a:effectLst/>
                        </a:rPr>
                        <a:t>30 mins</a:t>
                      </a:r>
                      <a:endParaRPr lang="en-US" sz="1200">
                        <a:effectLst/>
                        <a:latin typeface="Cambria" panose="02040503050406030204" pitchFamily="18" charset="0"/>
                        <a:ea typeface="Times New Roman" panose="02020603050405020304" pitchFamily="18" charset="0"/>
                        <a:cs typeface="Courier"/>
                      </a:endParaRPr>
                    </a:p>
                  </a:txBody>
                  <a:tcPr marL="68580" marR="68580" marT="0" marB="0"/>
                </a:tc>
              </a:tr>
              <a:tr h="389344">
                <a:tc>
                  <a:txBody>
                    <a:bodyPr/>
                    <a:lstStyle/>
                    <a:p>
                      <a:pPr marL="0" marR="0">
                        <a:lnSpc>
                          <a:spcPct val="115000"/>
                        </a:lnSpc>
                        <a:spcBef>
                          <a:spcPts val="0"/>
                        </a:spcBef>
                        <a:spcAft>
                          <a:spcPts val="0"/>
                        </a:spcAft>
                      </a:pPr>
                      <a:r>
                        <a:rPr lang="en-US" sz="1200">
                          <a:effectLst/>
                        </a:rPr>
                        <a:t>16.00</a:t>
                      </a:r>
                      <a:endParaRPr lang="en-US" sz="1200">
                        <a:effectLst/>
                        <a:latin typeface="Cambria" panose="02040503050406030204" pitchFamily="18" charset="0"/>
                        <a:ea typeface="Times New Roman" panose="02020603050405020304" pitchFamily="18" charset="0"/>
                        <a:cs typeface="Courier"/>
                      </a:endParaRPr>
                    </a:p>
                  </a:txBody>
                  <a:tcPr marL="68580" marR="68580" marT="0" marB="0"/>
                </a:tc>
                <a:tc>
                  <a:txBody>
                    <a:bodyPr/>
                    <a:lstStyle/>
                    <a:p>
                      <a:pPr marL="0" marR="0">
                        <a:lnSpc>
                          <a:spcPct val="115000"/>
                        </a:lnSpc>
                        <a:spcBef>
                          <a:spcPts val="0"/>
                        </a:spcBef>
                        <a:spcAft>
                          <a:spcPts val="0"/>
                        </a:spcAft>
                      </a:pPr>
                      <a:r>
                        <a:rPr lang="en-US" sz="1200">
                          <a:effectLst/>
                        </a:rPr>
                        <a:t>VIII. Next steps and action plan</a:t>
                      </a:r>
                      <a:endParaRPr lang="en-US" sz="1200">
                        <a:effectLst/>
                        <a:latin typeface="Cambria" panose="02040503050406030204" pitchFamily="18" charset="0"/>
                        <a:ea typeface="Times New Roman" panose="02020603050405020304" pitchFamily="18" charset="0"/>
                        <a:cs typeface="Courier"/>
                      </a:endParaRPr>
                    </a:p>
                  </a:txBody>
                  <a:tcPr marL="68580" marR="68580" marT="0" marB="0"/>
                </a:tc>
                <a:tc>
                  <a:txBody>
                    <a:bodyPr/>
                    <a:lstStyle/>
                    <a:p>
                      <a:pPr marL="0" marR="0">
                        <a:lnSpc>
                          <a:spcPct val="115000"/>
                        </a:lnSpc>
                        <a:spcBef>
                          <a:spcPts val="0"/>
                        </a:spcBef>
                        <a:spcAft>
                          <a:spcPts val="0"/>
                        </a:spcAft>
                      </a:pPr>
                      <a:r>
                        <a:rPr lang="en-US" sz="1200">
                          <a:effectLst/>
                        </a:rPr>
                        <a:t>45 mins</a:t>
                      </a:r>
                      <a:endParaRPr lang="en-US" sz="1200">
                        <a:effectLst/>
                        <a:latin typeface="Cambria" panose="02040503050406030204" pitchFamily="18" charset="0"/>
                        <a:ea typeface="Times New Roman" panose="02020603050405020304" pitchFamily="18" charset="0"/>
                        <a:cs typeface="Courier"/>
                      </a:endParaRPr>
                    </a:p>
                  </a:txBody>
                  <a:tcPr marL="68580" marR="68580" marT="0" marB="0"/>
                </a:tc>
              </a:tr>
              <a:tr h="389344">
                <a:tc>
                  <a:txBody>
                    <a:bodyPr/>
                    <a:lstStyle/>
                    <a:p>
                      <a:pPr marL="0" marR="0">
                        <a:lnSpc>
                          <a:spcPct val="115000"/>
                        </a:lnSpc>
                        <a:spcBef>
                          <a:spcPts val="0"/>
                        </a:spcBef>
                        <a:spcAft>
                          <a:spcPts val="0"/>
                        </a:spcAft>
                      </a:pPr>
                      <a:r>
                        <a:rPr lang="en-US" sz="1200">
                          <a:effectLst/>
                        </a:rPr>
                        <a:t>16.45</a:t>
                      </a:r>
                      <a:endParaRPr lang="en-US" sz="1200">
                        <a:effectLst/>
                        <a:latin typeface="Cambria" panose="02040503050406030204" pitchFamily="18" charset="0"/>
                        <a:ea typeface="Times New Roman" panose="02020603050405020304" pitchFamily="18" charset="0"/>
                        <a:cs typeface="Courier"/>
                      </a:endParaRPr>
                    </a:p>
                  </a:txBody>
                  <a:tcPr marL="68580" marR="68580" marT="0" marB="0"/>
                </a:tc>
                <a:tc>
                  <a:txBody>
                    <a:bodyPr/>
                    <a:lstStyle/>
                    <a:p>
                      <a:pPr marL="0" marR="0" algn="ctr">
                        <a:lnSpc>
                          <a:spcPct val="115000"/>
                        </a:lnSpc>
                        <a:spcBef>
                          <a:spcPts val="0"/>
                        </a:spcBef>
                        <a:spcAft>
                          <a:spcPts val="0"/>
                        </a:spcAft>
                      </a:pPr>
                      <a:r>
                        <a:rPr lang="en-US" sz="1200">
                          <a:effectLst/>
                        </a:rPr>
                        <a:t>CLOSING</a:t>
                      </a:r>
                      <a:endParaRPr lang="en-US" sz="1200">
                        <a:effectLst/>
                        <a:latin typeface="Cambria" panose="02040503050406030204" pitchFamily="18" charset="0"/>
                        <a:ea typeface="Times New Roman" panose="02020603050405020304" pitchFamily="18" charset="0"/>
                        <a:cs typeface="Courier"/>
                      </a:endParaRPr>
                    </a:p>
                  </a:txBody>
                  <a:tcPr marL="68580" marR="68580" marT="0" marB="0"/>
                </a:tc>
                <a:tc>
                  <a:txBody>
                    <a:bodyPr/>
                    <a:lstStyle/>
                    <a:p>
                      <a:pPr marL="0" marR="0">
                        <a:lnSpc>
                          <a:spcPct val="115000"/>
                        </a:lnSpc>
                        <a:spcBef>
                          <a:spcPts val="0"/>
                        </a:spcBef>
                        <a:spcAft>
                          <a:spcPts val="0"/>
                        </a:spcAft>
                      </a:pPr>
                      <a:r>
                        <a:rPr lang="en-US" sz="1200" dirty="0">
                          <a:effectLst/>
                        </a:rPr>
                        <a:t>15 </a:t>
                      </a:r>
                      <a:r>
                        <a:rPr lang="en-US" sz="1200" dirty="0" err="1">
                          <a:effectLst/>
                        </a:rPr>
                        <a:t>mins</a:t>
                      </a:r>
                      <a:endParaRPr lang="en-US" sz="1200" dirty="0">
                        <a:effectLst/>
                        <a:latin typeface="Cambria" panose="02040503050406030204" pitchFamily="18" charset="0"/>
                        <a:ea typeface="Times New Roman" panose="02020603050405020304" pitchFamily="18" charset="0"/>
                        <a:cs typeface="Courier"/>
                      </a:endParaRPr>
                    </a:p>
                  </a:txBody>
                  <a:tcPr marL="68580" marR="68580" marT="0" marB="0"/>
                </a:tc>
              </a:tr>
            </a:tbl>
          </a:graphicData>
        </a:graphic>
      </p:graphicFrame>
    </p:spTree>
    <p:extLst>
      <p:ext uri="{BB962C8B-B14F-4D97-AF65-F5344CB8AC3E}">
        <p14:creationId xmlns:p14="http://schemas.microsoft.com/office/powerpoint/2010/main" val="429470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917</TotalTime>
  <Words>354</Words>
  <Application>Microsoft Office PowerPoint</Application>
  <PresentationFormat>On-screen Show (4:3)</PresentationFormat>
  <Paragraphs>69</Paragraphs>
  <Slides>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Cambria</vt:lpstr>
      <vt:lpstr>Courier</vt:lpstr>
      <vt:lpstr>Myriad Pro</vt:lpstr>
      <vt:lpstr>Times New Roman</vt:lpstr>
      <vt:lpstr>Office Theme</vt:lpstr>
      <vt:lpstr>1. EAFM LEAD</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Worrall</dc:creator>
  <cp:lastModifiedBy>Derek Staples</cp:lastModifiedBy>
  <cp:revision>150</cp:revision>
  <dcterms:created xsi:type="dcterms:W3CDTF">2014-02-07T02:02:20Z</dcterms:created>
  <dcterms:modified xsi:type="dcterms:W3CDTF">2016-06-23T07:16:56Z</dcterms:modified>
</cp:coreProperties>
</file>